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_rels/tableStyles.xml.rels><?xml version="1.0" encoding="UTF-8"?>
<Relationships xmlns="http://schemas.openxmlformats.org/package/2006/relationships"><Relationship Id="rId1" Type="http://schemas.openxmlformats.org/officeDocument/2006/relationships/image" Target="media/image10.png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6303924" y="9258299"/>
            <a:ext cx="409652" cy="4191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“在此键入引文。”"/>
          <p:cNvSpPr txBox="1"/>
          <p:nvPr>
            <p:ph type="body" sz="quarter" idx="14"/>
          </p:nvPr>
        </p:nvSpPr>
        <p:spPr>
          <a:xfrm>
            <a:off x="1270000" y="4235857"/>
            <a:ext cx="10464800" cy="74848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 descr="chalk_line_box_10x7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图像"/>
          <p:cNvSpPr/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标题文本"/>
          <p:cNvSpPr txBox="1"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4" name="正文级别 1…"/>
          <p:cNvSpPr txBox="1"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文本"/>
          <p:cNvSpPr txBox="1"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标题文本</a:t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图像"/>
          <p:cNvSpPr/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标题文本"/>
          <p:cNvSpPr txBox="1"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2" name="正文级别 1…"/>
          <p:cNvSpPr txBox="1"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9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像"/>
          <p:cNvSpPr/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9" name="正文级别 1…"/>
          <p:cNvSpPr txBox="1"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文级别 1…"/>
          <p:cNvSpPr txBox="1"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/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图像"/>
          <p:cNvSpPr/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图像"/>
          <p:cNvSpPr/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 descr="chalk_line_10x7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kancloud.cn/kancloud/javascript-standards-reference/46506" TargetMode="External"/><Relationship Id="rId3" Type="http://schemas.openxmlformats.org/officeDocument/2006/relationships/hyperlink" Target="http://es6.ruanyifeng.com/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nodejs.cn/api/" TargetMode="External"/><Relationship Id="rId3" Type="http://schemas.openxmlformats.org/officeDocument/2006/relationships/hyperlink" Target="https://github.com/GoogleChrome/puppeteer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eveloper.mozilla.org/zh-CN/docs/Learn" TargetMode="External"/><Relationship Id="rId3" Type="http://schemas.openxmlformats.org/officeDocument/2006/relationships/hyperlink" Target="https://developer.mozilla.org/zh-CN/docs/Web/Guide/HTML/HTML5" TargetMode="External"/><Relationship Id="rId4" Type="http://schemas.openxmlformats.org/officeDocument/2006/relationships/hyperlink" Target="http://www.w3school.com.cn/html5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css88.com/book/css/css3-quicksearch.htm" TargetMode="External"/><Relationship Id="rId3" Type="http://schemas.openxmlformats.org/officeDocument/2006/relationships/hyperlink" Target="http://css3lib.alloyteam.com/#animation/demo1" TargetMode="External"/><Relationship Id="rId4" Type="http://schemas.openxmlformats.org/officeDocument/2006/relationships/hyperlink" Target="https://daneden.github.io/animate.css/?" TargetMode="External"/><Relationship Id="rId5" Type="http://schemas.openxmlformats.org/officeDocument/2006/relationships/hyperlink" Target="http://down.admin5.com/demo/code_pop/18/105/#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30200"/>
            <a:ext cx="12293600" cy="6248400"/>
          </a:xfrm>
          <a:prstGeom prst="rect">
            <a:avLst/>
          </a:prstGeom>
        </p:spPr>
      </p:pic>
      <p:sp>
        <p:nvSpPr>
          <p:cNvPr id="122" name="我与前端的这些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我与前端的这些年</a:t>
            </a:r>
          </a:p>
        </p:txBody>
      </p:sp>
      <p:sp>
        <p:nvSpPr>
          <p:cNvPr id="123" name="—高途课堂-董政岐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85572">
              <a:defRPr spc="190" sz="2376">
                <a:solidFill>
                  <a:srgbClr val="F6F5F4"/>
                </a:solidFill>
                <a:effectLst>
                  <a:outerShdw sx="100000" sy="100000" kx="0" ky="0" algn="b" rotWithShape="0" blurRad="16764" dist="1676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—高途课堂-董政岐</a:t>
            </a:r>
          </a:p>
          <a:p>
            <a:pPr defTabSz="385572">
              <a:defRPr spc="190" sz="2376">
                <a:effectLst>
                  <a:outerShdw sx="100000" sy="100000" kx="0" ky="0" algn="b" rotWithShape="0" blurRad="16764" dist="16764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lvl="8" marL="0" indent="938784" defTabSz="385572">
              <a:lnSpc>
                <a:spcPct val="80000"/>
              </a:lnSpc>
              <a:spcBef>
                <a:spcPts val="0"/>
              </a:spcBef>
              <a:buSzTx/>
              <a:buNone/>
              <a:defRPr cap="all" spc="190" sz="2376">
                <a:solidFill>
                  <a:srgbClr val="3E3B39"/>
                </a:solidFill>
                <a:effectLst>
                  <a:outerShdw sx="100000" sy="100000" kx="0" ky="0" algn="b" rotWithShape="0" blurRad="16764" dist="16764" dir="5520000">
                    <a:srgbClr val="FFFFFF">
                      <a:alpha val="71999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pPr>
            <a:r>
              <a:t>                                                             </a:t>
            </a:r>
            <a:r>
              <a:rPr>
                <a:solidFill>
                  <a:srgbClr val="F6F5F4"/>
                </a:solidFill>
              </a:rPr>
              <a:t>2018.10.24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31000" y="2552700"/>
            <a:ext cx="5384800" cy="6070600"/>
          </a:xfrm>
          <a:prstGeom prst="rect">
            <a:avLst/>
          </a:prstGeom>
        </p:spPr>
      </p:pic>
      <p:sp>
        <p:nvSpPr>
          <p:cNvPr id="155" name="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JavaScript</a:t>
            </a:r>
          </a:p>
        </p:txBody>
      </p:sp>
      <p:sp>
        <p:nvSpPr>
          <p:cNvPr id="156" name="JavaScript是什么？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6F5F4"/>
                </a:solidFill>
              </a:defRPr>
            </a:pPr>
            <a:r>
              <a:t>JavaScript是什么？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JavaScript扮演什么角色？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JavaScript有哪些能力？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近几年的更新及发展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功能相近的文件扩展名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逻辑控制…"/>
          <p:cNvSpPr txBox="1"/>
          <p:nvPr>
            <p:ph type="body" idx="1"/>
          </p:nvPr>
        </p:nvSpPr>
        <p:spPr>
          <a:xfrm>
            <a:off x="901700" y="774152"/>
            <a:ext cx="11201400" cy="8205296"/>
          </a:xfrm>
          <a:prstGeom prst="rect">
            <a:avLst/>
          </a:prstGeom>
        </p:spPr>
        <p:txBody>
          <a:bodyPr/>
          <a:lstStyle/>
          <a:p>
            <a:pPr marL="444499" indent="-444499">
              <a:defRPr sz="5000">
                <a:solidFill>
                  <a:srgbClr val="F6F5F4"/>
                </a:solidFill>
              </a:defRPr>
            </a:pPr>
            <a:r>
              <a:t>逻辑控制</a:t>
            </a:r>
          </a:p>
          <a:p>
            <a:pPr marL="444499" indent="-444499">
              <a:defRPr sz="5000">
                <a:solidFill>
                  <a:srgbClr val="F6F5F4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https://www.kancloud.cn/kancloud/javascript-standards-reference/46506</a:t>
            </a:r>
          </a:p>
          <a:p>
            <a:pPr marL="444499" indent="-444499">
              <a:defRPr sz="5000">
                <a:solidFill>
                  <a:srgbClr val="F6F5F4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http://es6.ruanyifeng.com/</a:t>
            </a:r>
          </a:p>
          <a:p>
            <a:pPr marL="444499" indent="-444499">
              <a:defRPr sz="5000">
                <a:solidFill>
                  <a:srgbClr val="F6F5F4"/>
                </a:solidFill>
                <a:effectLst/>
              </a:defRPr>
            </a:pPr>
            <a:r>
              <a:t>actionscript、coffeescript、typescript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nodejs赋予js的超能力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nodejs赋予js的超能力</a:t>
            </a:r>
          </a:p>
        </p:txBody>
      </p:sp>
      <p:sp>
        <p:nvSpPr>
          <p:cNvPr id="161" name="js运行在服务端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6F5F4"/>
                </a:solidFill>
              </a:defRPr>
            </a:pPr>
            <a:r>
              <a:t>js运行在服务端。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nodejs拓展：</a:t>
            </a:r>
            <a:r>
              <a:rPr u="sng">
                <a:hlinkClick r:id="rId2" invalidUrl="" action="" tgtFrame="" tooltip="" history="1" highlightClick="0" endSnd="0"/>
              </a:rPr>
              <a:t>http://nodejs.cn/api/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Gulp、webpack、express、koa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小型web服务器-anywhere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自动化测试-phamtomjs、</a:t>
            </a:r>
            <a:r>
              <a:rPr u="sng">
                <a:hlinkClick r:id="rId3" invalidUrl="" action="" tgtFrame="" tooltip="" history="1" highlightClick="0" endSnd="0"/>
              </a:rPr>
              <a:t>puppeteer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流行的框架及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流行的框架及库</a:t>
            </a:r>
          </a:p>
        </p:txBody>
      </p:sp>
      <p:sp>
        <p:nvSpPr>
          <p:cNvPr id="164" name="jquery、zepto、underscore、iscroll、bootstrap、prototy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>
                  <a:outerShdw sx="100000" sy="100000" kx="0" ky="0" algn="b" rotWithShape="0" blurRad="18288" dist="1828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jquery、zepto、underscore、iscroll、bootstrap、prototype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requirejs、seajs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Backbonejs、Ember.js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>
                  <a:outerShdw sx="100000" sy="100000" kx="0" ky="0" algn="b" rotWithShape="0" blurRad="18288" dist="1828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reactjs、vuejs、angularjs、avalon2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fis、grunt、gulp、webpack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nodejs、express、koa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npm、yarn、babel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mochajs、chai.js、puppeteer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这些都是干什么用的，学会了可以解决什么问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6F5F4"/>
                </a:solidFill>
              </a:defRPr>
            </a:pPr>
            <a:r>
              <a:t>这些都是干什么用的，学会了可以解决什么问题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如何熟练的使用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看源码，模仿写法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汲取思维，自我提升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编写插件、优化库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应用领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应用领域</a:t>
            </a:r>
          </a:p>
        </p:txBody>
      </p:sp>
      <p:sp>
        <p:nvSpPr>
          <p:cNvPr id="169" name="手机/pc浏览器…"/>
          <p:cNvSpPr txBox="1"/>
          <p:nvPr>
            <p:ph type="body" sz="half" idx="1"/>
          </p:nvPr>
        </p:nvSpPr>
        <p:spPr>
          <a:xfrm>
            <a:off x="901700" y="2603500"/>
            <a:ext cx="5294720" cy="5969000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2800"/>
              </a:spcBef>
              <a:defRPr sz="3168">
                <a:solidFill>
                  <a:srgbClr val="F6F5F4"/>
                </a:solidFill>
                <a:effectLst/>
              </a:defRPr>
            </a:pPr>
            <a:r>
              <a:t>手机/pc浏览器</a:t>
            </a:r>
          </a:p>
          <a:p>
            <a:pPr marL="391159" indent="-391159" defTabSz="514095">
              <a:spcBef>
                <a:spcPts val="2800"/>
              </a:spcBef>
              <a:defRPr sz="3168">
                <a:solidFill>
                  <a:srgbClr val="F6F5F4"/>
                </a:solidFill>
                <a:effectLst/>
              </a:defRPr>
            </a:pPr>
            <a:r>
              <a:t>微信公众号(微信浏览器）</a:t>
            </a:r>
          </a:p>
          <a:p>
            <a:pPr marL="391159" indent="-391159" defTabSz="514095">
              <a:spcBef>
                <a:spcPts val="2800"/>
              </a:spcBef>
              <a:defRPr sz="3168">
                <a:solidFill>
                  <a:srgbClr val="F6F5F4"/>
                </a:solidFill>
                <a:effectLst/>
              </a:defRPr>
            </a:pPr>
            <a:r>
              <a:t>小程序</a:t>
            </a:r>
          </a:p>
          <a:p>
            <a:pPr marL="391159" indent="-391159" defTabSz="514095">
              <a:spcBef>
                <a:spcPts val="2800"/>
              </a:spcBef>
              <a:defRPr sz="3168">
                <a:solidFill>
                  <a:srgbClr val="F6F5F4"/>
                </a:solidFill>
                <a:effectLst/>
              </a:defRPr>
            </a:pPr>
            <a:r>
              <a:t>APP内嵌h5</a:t>
            </a:r>
          </a:p>
          <a:p>
            <a:pPr marL="391159" indent="-391159" defTabSz="514095">
              <a:spcBef>
                <a:spcPts val="2800"/>
              </a:spcBef>
              <a:defRPr sz="3168">
                <a:solidFill>
                  <a:srgbClr val="F6F5F4"/>
                </a:solidFill>
                <a:effectLst/>
              </a:defRPr>
            </a:pPr>
            <a:r>
              <a:t>electron桌面应用（vscode、atom）</a:t>
            </a:r>
          </a:p>
          <a:p>
            <a:pPr marL="391159" indent="-391159" defTabSz="514095">
              <a:spcBef>
                <a:spcPts val="2800"/>
              </a:spcBef>
              <a:defRPr sz="3168">
                <a:solidFill>
                  <a:srgbClr val="F6F5F4"/>
                </a:solidFill>
                <a:effectLst/>
              </a:defRPr>
            </a:pPr>
            <a:r>
              <a:t>lavas移动端离线应用</a:t>
            </a:r>
          </a:p>
        </p:txBody>
      </p:sp>
      <p:sp>
        <p:nvSpPr>
          <p:cNvPr id="170" name="物联网部分智能设备页面（家居、车载系统等）…"/>
          <p:cNvSpPr txBox="1"/>
          <p:nvPr/>
        </p:nvSpPr>
        <p:spPr>
          <a:xfrm>
            <a:off x="6637377" y="2603500"/>
            <a:ext cx="529472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11150" indent="-311150" algn="l" defTabSz="408940">
              <a:spcBef>
                <a:spcPts val="2200"/>
              </a:spcBef>
              <a:buSzPct val="75000"/>
              <a:buChar char="•"/>
              <a:defRPr i="0" sz="2520">
                <a:solidFill>
                  <a:srgbClr val="F6F5F4"/>
                </a:solidFill>
                <a:effectLst/>
              </a:defRPr>
            </a:pPr>
            <a:r>
              <a:t>物联网部分智能设备页面（家居、车载系统等）</a:t>
            </a:r>
          </a:p>
          <a:p>
            <a:pPr marL="311150" indent="-311150" algn="l" defTabSz="408940">
              <a:spcBef>
                <a:spcPts val="2200"/>
              </a:spcBef>
              <a:buSzPct val="75000"/>
              <a:buChar char="•"/>
              <a:defRPr i="0" sz="2520">
                <a:solidFill>
                  <a:srgbClr val="F6F5F4"/>
                </a:solidFill>
                <a:effectLst/>
              </a:defRPr>
            </a:pPr>
            <a:r>
              <a:t>网络设备浏览器（路由器、交换机、防火墙）</a:t>
            </a:r>
          </a:p>
          <a:p>
            <a:pPr marL="311150" indent="-311150" algn="l" defTabSz="408940">
              <a:spcBef>
                <a:spcPts val="2200"/>
              </a:spcBef>
              <a:buSzPct val="75000"/>
              <a:buChar char="•"/>
              <a:defRPr i="0" sz="2520">
                <a:solidFill>
                  <a:srgbClr val="F6F5F4"/>
                </a:solidFill>
                <a:effectLst/>
              </a:defRPr>
            </a:pPr>
            <a:r>
              <a:t>nodejs脚本应用</a:t>
            </a:r>
          </a:p>
          <a:p>
            <a:pPr marL="311150" indent="-311150" algn="l" defTabSz="408940">
              <a:spcBef>
                <a:spcPts val="2200"/>
              </a:spcBef>
              <a:buSzPct val="75000"/>
              <a:buChar char="•"/>
              <a:defRPr i="0" sz="2520">
                <a:solidFill>
                  <a:srgbClr val="F6F5F4"/>
                </a:solidFill>
                <a:effectLst/>
              </a:defRPr>
            </a:pPr>
            <a:r>
              <a:t>nodejs服务端使用</a:t>
            </a:r>
          </a:p>
          <a:p>
            <a:pPr marL="311150" indent="-311150" algn="l" defTabSz="408940">
              <a:spcBef>
                <a:spcPts val="2200"/>
              </a:spcBef>
              <a:buSzPct val="75000"/>
              <a:buChar char="•"/>
              <a:defRPr i="0" sz="2520">
                <a:solidFill>
                  <a:srgbClr val="F6F5F4"/>
                </a:solidFill>
                <a:effectLst/>
              </a:defRPr>
            </a:pPr>
            <a:r>
              <a:t>h5互动游戏（pixi）</a:t>
            </a:r>
          </a:p>
          <a:p>
            <a:pPr marL="311150" indent="-311150" algn="l" defTabSz="408940">
              <a:spcBef>
                <a:spcPts val="2200"/>
              </a:spcBef>
              <a:buSzPct val="75000"/>
              <a:buChar char="•"/>
              <a:defRPr i="0" sz="2520">
                <a:solidFill>
                  <a:srgbClr val="F6F5F4"/>
                </a:solidFill>
                <a:effectLst/>
              </a:defRPr>
            </a:pPr>
            <a:r>
              <a:t>可视化（echart、canvas，d3.js）</a:t>
            </a:r>
          </a:p>
          <a:p>
            <a:pPr marL="311150" indent="-311150" algn="l" defTabSz="408940">
              <a:spcBef>
                <a:spcPts val="2200"/>
              </a:spcBef>
              <a:buSzPct val="75000"/>
              <a:buChar char="•"/>
              <a:defRPr i="0" sz="2520">
                <a:solidFill>
                  <a:srgbClr val="F6F5F4"/>
                </a:solidFill>
                <a:effectLst/>
              </a:defRPr>
            </a:pPr>
            <a:r>
              <a:t>其他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前端需要了解那些周边技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前端需要了解那些周边技能</a:t>
            </a:r>
          </a:p>
        </p:txBody>
      </p:sp>
      <p:sp>
        <p:nvSpPr>
          <p:cNvPr id="173" name="常用编辑器（webstrom、vscode、atom、sublime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>
                  <a:outerShdw sx="100000" sy="100000" kx="0" ky="0" algn="b" rotWithShape="0" blurRad="18288" dist="1828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常用编辑器（webstrom、vscode、atom、sublime）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git、svn、gitlab、jenkins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sentry、友盟统计、timeline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pm2、express/koa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fiddler、charles、postman、nginx、hosts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linux常用命令（ls、chmod、mv、cp、mkdir、less、vim、rm）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http(s)协议</a:t>
            </a:r>
          </a:p>
          <a:p>
            <a:pPr marL="320040" indent="-320040" defTabSz="420624">
              <a:spcBef>
                <a:spcPts val="2300"/>
              </a:spcBef>
              <a:defRPr sz="2592">
                <a:solidFill>
                  <a:srgbClr val="F6F5F4"/>
                </a:solidFill>
                <a:effectLst/>
              </a:defRPr>
            </a:pPr>
            <a:r>
              <a:t>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读书及看博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读书及看博客</a:t>
            </a:r>
          </a:p>
        </p:txBody>
      </p:sp>
      <p:sp>
        <p:nvSpPr>
          <p:cNvPr id="176" name="《JavaScript高级程序设计》…"/>
          <p:cNvSpPr txBox="1"/>
          <p:nvPr>
            <p:ph type="body" sz="half" idx="1"/>
          </p:nvPr>
        </p:nvSpPr>
        <p:spPr>
          <a:xfrm>
            <a:off x="901700" y="2603500"/>
            <a:ext cx="5156373" cy="5969000"/>
          </a:xfrm>
          <a:prstGeom prst="rect">
            <a:avLst/>
          </a:prstGeom>
        </p:spPr>
        <p:txBody>
          <a:bodyPr/>
          <a:lstStyle/>
          <a:p>
            <a:pPr marL="257809" indent="-257809" defTabSz="338835">
              <a:spcBef>
                <a:spcPts val="1800"/>
              </a:spcBef>
              <a:defRPr sz="2088">
                <a:solidFill>
                  <a:srgbClr val="F6F5F4"/>
                </a:solidFill>
                <a:effectLst>
                  <a:outerShdw sx="100000" sy="100000" kx="0" ky="0" algn="b" rotWithShape="0" blurRad="14732" dist="14732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marL="257809" indent="-257809" defTabSz="338835">
              <a:spcBef>
                <a:spcPts val="1800"/>
              </a:spcBef>
              <a:defRPr sz="2088">
                <a:solidFill>
                  <a:srgbClr val="F6F5F4"/>
                </a:solidFill>
                <a:effectLst>
                  <a:outerShdw sx="100000" sy="100000" kx="0" ky="0" algn="b" rotWithShape="0" blurRad="14732" dist="1473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《JavaScript高级程序设计》</a:t>
            </a:r>
          </a:p>
          <a:p>
            <a:pPr marL="257809" indent="-257809" defTabSz="338835">
              <a:spcBef>
                <a:spcPts val="1800"/>
              </a:spcBef>
              <a:defRPr sz="2088">
                <a:solidFill>
                  <a:srgbClr val="F6F5F4"/>
                </a:solidFill>
                <a:effectLst>
                  <a:outerShdw sx="100000" sy="100000" kx="0" ky="0" algn="b" rotWithShape="0" blurRad="14732" dist="1473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《es6入门》</a:t>
            </a:r>
          </a:p>
          <a:p>
            <a:pPr marL="257809" indent="-257809" defTabSz="338835">
              <a:spcBef>
                <a:spcPts val="1800"/>
              </a:spcBef>
              <a:defRPr sz="2088">
                <a:solidFill>
                  <a:srgbClr val="F6F5F4"/>
                </a:solidFill>
                <a:effectLst>
                  <a:outerShdw sx="100000" sy="100000" kx="0" ky="0" algn="b" rotWithShape="0" blurRad="14732" dist="1473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《深入理解es6》</a:t>
            </a:r>
          </a:p>
          <a:p>
            <a:pPr marL="257809" indent="-257809" defTabSz="338835">
              <a:spcBef>
                <a:spcPts val="1800"/>
              </a:spcBef>
              <a:defRPr sz="2088">
                <a:solidFill>
                  <a:srgbClr val="F6F5F4"/>
                </a:solidFill>
                <a:effectLst>
                  <a:outerShdw sx="100000" sy="100000" kx="0" ky="0" algn="b" rotWithShape="0" blurRad="14732" dist="1473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《javaScript设计模式》</a:t>
            </a:r>
          </a:p>
          <a:p>
            <a:pPr marL="257809" indent="-257809" defTabSz="338835">
              <a:spcBef>
                <a:spcPts val="1800"/>
              </a:spcBef>
              <a:defRPr sz="2088">
                <a:solidFill>
                  <a:srgbClr val="F6F5F4"/>
                </a:solidFill>
                <a:effectLst>
                  <a:outerShdw sx="100000" sy="100000" kx="0" ky="0" algn="b" rotWithShape="0" blurRad="14732" dist="1473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《数据结构与算法-JavaScript描述》</a:t>
            </a:r>
          </a:p>
          <a:p>
            <a:pPr marL="257809" indent="-257809" defTabSz="338835">
              <a:spcBef>
                <a:spcPts val="1800"/>
              </a:spcBef>
              <a:defRPr sz="2088">
                <a:solidFill>
                  <a:srgbClr val="F6F5F4"/>
                </a:solidFill>
                <a:effectLst>
                  <a:outerShdw sx="100000" sy="100000" kx="0" ky="0" algn="b" rotWithShape="0" blurRad="14732" dist="1473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《现代前端技术解析》</a:t>
            </a:r>
          </a:p>
          <a:p>
            <a:pPr marL="257809" indent="-257809" defTabSz="338835">
              <a:spcBef>
                <a:spcPts val="1800"/>
              </a:spcBef>
              <a:defRPr sz="2088">
                <a:solidFill>
                  <a:srgbClr val="F6F5F4"/>
                </a:solidFill>
                <a:effectLst>
                  <a:outerShdw sx="100000" sy="100000" kx="0" ky="0" algn="b" rotWithShape="0" blurRad="14732" dist="1473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《高性能JavaScript》</a:t>
            </a:r>
          </a:p>
          <a:p>
            <a:pPr marL="257809" indent="-257809" defTabSz="338835">
              <a:spcBef>
                <a:spcPts val="1800"/>
              </a:spcBef>
              <a:defRPr sz="2088">
                <a:solidFill>
                  <a:srgbClr val="F6F5F4"/>
                </a:solidFill>
                <a:effectLst>
                  <a:outerShdw sx="100000" sy="100000" kx="0" ky="0" algn="b" rotWithShape="0" blurRad="14732" dist="1473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《程序员数学》</a:t>
            </a:r>
          </a:p>
          <a:p>
            <a:pPr marL="257809" indent="-257809" defTabSz="338835">
              <a:spcBef>
                <a:spcPts val="1800"/>
              </a:spcBef>
              <a:defRPr sz="2088">
                <a:solidFill>
                  <a:srgbClr val="F6F5F4"/>
                </a:solidFill>
                <a:effectLst>
                  <a:outerShdw sx="100000" sy="100000" kx="0" ky="0" algn="b" rotWithShape="0" blurRad="14732" dist="1473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《黑客技术攻防技术宝典-web篇》</a:t>
            </a:r>
          </a:p>
        </p:txBody>
      </p:sp>
      <p:sp>
        <p:nvSpPr>
          <p:cNvPr id="177" name="简书…"/>
          <p:cNvSpPr txBox="1"/>
          <p:nvPr/>
        </p:nvSpPr>
        <p:spPr>
          <a:xfrm>
            <a:off x="6755334" y="2750946"/>
            <a:ext cx="5156374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84479" indent="-284479" algn="l" defTabSz="373887">
              <a:spcBef>
                <a:spcPts val="2000"/>
              </a:spcBef>
              <a:buSzPct val="75000"/>
              <a:buChar char="•"/>
              <a:defRPr i="0" sz="2304">
                <a:solidFill>
                  <a:srgbClr val="F6F5F4"/>
                </a:solidFill>
                <a:effectLst>
                  <a:outerShdw sx="100000" sy="100000" kx="0" ky="0" algn="b" rotWithShape="0" blurRad="16256" dist="16256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marL="284479" indent="-284479" algn="l" defTabSz="373887">
              <a:spcBef>
                <a:spcPts val="2000"/>
              </a:spcBef>
              <a:buSzPct val="75000"/>
              <a:buChar char="•"/>
              <a:defRPr i="0" sz="2304">
                <a:solidFill>
                  <a:srgbClr val="F6F5F4"/>
                </a:solidFill>
                <a:effectLst>
                  <a:outerShdw sx="100000" sy="100000" kx="0" ky="0" algn="b" rotWithShape="0" blurRad="16256" dist="1625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简书</a:t>
            </a:r>
          </a:p>
          <a:p>
            <a:pPr marL="284479" indent="-284479" algn="l" defTabSz="373887">
              <a:spcBef>
                <a:spcPts val="2000"/>
              </a:spcBef>
              <a:buSzPct val="75000"/>
              <a:buChar char="•"/>
              <a:defRPr i="0" sz="2304">
                <a:solidFill>
                  <a:srgbClr val="F6F5F4"/>
                </a:solidFill>
                <a:effectLst>
                  <a:outerShdw sx="100000" sy="100000" kx="0" ky="0" algn="b" rotWithShape="0" blurRad="16256" dist="1625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掘金</a:t>
            </a:r>
          </a:p>
          <a:p>
            <a:pPr marL="284479" indent="-284479" algn="l" defTabSz="373887">
              <a:spcBef>
                <a:spcPts val="2000"/>
              </a:spcBef>
              <a:buSzPct val="75000"/>
              <a:buChar char="•"/>
              <a:defRPr i="0" sz="2304">
                <a:solidFill>
                  <a:srgbClr val="F6F5F4"/>
                </a:solidFill>
                <a:effectLst>
                  <a:outerShdw sx="100000" sy="100000" kx="0" ky="0" algn="b" rotWithShape="0" blurRad="16256" dist="1625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github</a:t>
            </a:r>
          </a:p>
          <a:p>
            <a:pPr marL="284479" indent="-284479" algn="l" defTabSz="373887">
              <a:spcBef>
                <a:spcPts val="2000"/>
              </a:spcBef>
              <a:buSzPct val="75000"/>
              <a:buChar char="•"/>
              <a:defRPr i="0" sz="2304">
                <a:solidFill>
                  <a:srgbClr val="F6F5F4"/>
                </a:solidFill>
                <a:effectLst/>
              </a:defRPr>
            </a:pPr>
            <a:r>
              <a:t>码云</a:t>
            </a:r>
          </a:p>
          <a:p>
            <a:pPr marL="284479" indent="-284479" algn="l" defTabSz="373887">
              <a:spcBef>
                <a:spcPts val="2000"/>
              </a:spcBef>
              <a:buSzPct val="75000"/>
              <a:buChar char="•"/>
              <a:defRPr i="0" sz="2304">
                <a:solidFill>
                  <a:srgbClr val="F6F5F4"/>
                </a:solidFill>
                <a:effectLst/>
              </a:defRPr>
            </a:pPr>
            <a:r>
              <a:t>印记中文</a:t>
            </a:r>
          </a:p>
          <a:p>
            <a:pPr marL="284479" indent="-284479" algn="l" defTabSz="373887">
              <a:spcBef>
                <a:spcPts val="2000"/>
              </a:spcBef>
              <a:buSzPct val="75000"/>
              <a:buChar char="•"/>
              <a:defRPr i="0" sz="2304">
                <a:solidFill>
                  <a:srgbClr val="F6F5F4"/>
                </a:solidFill>
                <a:effectLst/>
              </a:defRPr>
            </a:pPr>
            <a:r>
              <a:t>阮一峰博客</a:t>
            </a:r>
          </a:p>
          <a:p>
            <a:pPr marL="284479" indent="-284479" algn="l" defTabSz="373887">
              <a:spcBef>
                <a:spcPts val="2000"/>
              </a:spcBef>
              <a:buSzPct val="75000"/>
              <a:buChar char="•"/>
              <a:defRPr i="0" sz="2304">
                <a:solidFill>
                  <a:srgbClr val="F6F5F4"/>
                </a:solidFill>
                <a:effectLst/>
              </a:defRPr>
            </a:pPr>
            <a:r>
              <a:t>FEX技术周刊</a:t>
            </a:r>
          </a:p>
          <a:p>
            <a:pPr marL="284479" indent="-284479" algn="l" defTabSz="373887">
              <a:spcBef>
                <a:spcPts val="2000"/>
              </a:spcBef>
              <a:buSzPct val="75000"/>
              <a:buChar char="•"/>
              <a:defRPr i="0" sz="2304">
                <a:solidFill>
                  <a:srgbClr val="F6F5F4"/>
                </a:solidFill>
                <a:effectLst/>
              </a:defRPr>
            </a:pPr>
            <a:r>
              <a:t>奇舞团周刊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经验分享"/>
          <p:cNvSpPr txBox="1"/>
          <p:nvPr>
            <p:ph type="title"/>
          </p:nvPr>
        </p:nvSpPr>
        <p:spPr>
          <a:xfrm>
            <a:off x="901700" y="641350"/>
            <a:ext cx="11201400" cy="17145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经验分享</a:t>
            </a:r>
          </a:p>
        </p:txBody>
      </p:sp>
      <p:sp>
        <p:nvSpPr>
          <p:cNvPr id="180" name="如何学习前端众多知识，如何成为一名优秀的前端工程师？就像学车一样。先要考驾照。然后各种车就可以去开了。就如在考驾照，学A/B/C本，决定了你的能力。…"/>
          <p:cNvSpPr txBox="1"/>
          <p:nvPr>
            <p:ph type="body" idx="1"/>
          </p:nvPr>
        </p:nvSpPr>
        <p:spPr>
          <a:xfrm>
            <a:off x="901700" y="1397806"/>
            <a:ext cx="11201400" cy="7502252"/>
          </a:xfrm>
          <a:prstGeom prst="rect">
            <a:avLst/>
          </a:prstGeom>
        </p:spPr>
        <p:txBody>
          <a:bodyPr/>
          <a:lstStyle/>
          <a:p>
            <a:pPr marL="231139" indent="-231139" defTabSz="303783">
              <a:spcBef>
                <a:spcPts val="1600"/>
              </a:spcBef>
              <a:defRPr sz="1871">
                <a:solidFill>
                  <a:srgbClr val="F6F5F4"/>
                </a:solidFill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marL="231139" indent="-231139" defTabSz="303783">
              <a:spcBef>
                <a:spcPts val="1600"/>
              </a:spcBef>
              <a:defRPr sz="2184">
                <a:solidFill>
                  <a:srgbClr val="F6F5F4"/>
                </a:solidFill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如何学习前端众多知识，如何成为一名优秀的前端工程师？就像学车一样。先要考驾照。然后各种车就可以去开了。就如在考驾照，学A/B/C本，决定了你的能力。</a:t>
            </a:r>
          </a:p>
          <a:p>
            <a:pPr marL="231139" indent="-231139" defTabSz="303783">
              <a:spcBef>
                <a:spcPts val="1600"/>
              </a:spcBef>
              <a:defRPr sz="2184">
                <a:solidFill>
                  <a:srgbClr val="F6F5F4"/>
                </a:solidFill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如何培养分析问题，解决问题能力？</a:t>
            </a:r>
          </a:p>
          <a:p>
            <a:pPr marL="231139" indent="-231139" defTabSz="303783">
              <a:spcBef>
                <a:spcPts val="1600"/>
              </a:spcBef>
              <a:defRPr sz="2184">
                <a:solidFill>
                  <a:srgbClr val="F6F5F4"/>
                </a:solidFill>
                <a:effectLst/>
              </a:defRPr>
            </a:pPr>
            <a:r>
              <a:t>在项目中前端扮演什么角色?如同食堂的厨师一样，做一道色香味俱全的菜！</a:t>
            </a:r>
          </a:p>
          <a:p>
            <a:pPr marL="231139" indent="-231139" defTabSz="303783">
              <a:spcBef>
                <a:spcPts val="1600"/>
              </a:spcBef>
              <a:defRPr sz="2184">
                <a:solidFill>
                  <a:srgbClr val="F6F5F4"/>
                </a:solidFill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前端</a:t>
            </a:r>
            <a:r>
              <a:t>未来之路是什么样？上学时候有小学、中学、大学 、研究生、博士。从消费知识到创造知识。概况为几个阶段：</a:t>
            </a:r>
          </a:p>
          <a:p>
            <a:pPr lvl="1" marL="462279" indent="-231139" defTabSz="303783">
              <a:spcBef>
                <a:spcPts val="1600"/>
              </a:spcBef>
              <a:defRPr sz="2184">
                <a:solidFill>
                  <a:srgbClr val="F6F5F4"/>
                </a:solidFill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基础API、</a:t>
            </a:r>
            <a:r>
              <a:t>框架、库熟练使用</a:t>
            </a:r>
          </a:p>
          <a:p>
            <a:pPr lvl="1" marL="462279" indent="-231139" defTabSz="303783">
              <a:spcBef>
                <a:spcPts val="1600"/>
              </a:spcBef>
              <a:defRPr sz="2184">
                <a:solidFill>
                  <a:srgbClr val="F6F5F4"/>
                </a:solidFill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组件、框架、库文件、webpack插件、vscode 插件、npm插件</a:t>
            </a:r>
          </a:p>
          <a:p>
            <a:pPr lvl="1" marL="462279" indent="-231139" defTabSz="303783">
              <a:spcBef>
                <a:spcPts val="1600"/>
              </a:spcBef>
              <a:defRPr sz="2184">
                <a:solidFill>
                  <a:srgbClr val="F6F5F4"/>
                </a:solidFill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架构选型及搭建。逢山开路，遇水搭桥。如：木牛流马、连弩</a:t>
            </a:r>
          </a:p>
          <a:p>
            <a:pPr lvl="1" marL="462279" indent="-231139" defTabSz="303783">
              <a:spcBef>
                <a:spcPts val="1600"/>
              </a:spcBef>
              <a:defRPr sz="2184">
                <a:solidFill>
                  <a:srgbClr val="F6F5F4"/>
                </a:solidFill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seajs玉伯、vuejs尤雨溪、阮一峰、司徒正美等等、</a:t>
            </a:r>
          </a:p>
          <a:p>
            <a:pPr lvl="1" marL="462279" indent="-231139" defTabSz="303783">
              <a:spcBef>
                <a:spcPts val="1600"/>
              </a:spcBef>
              <a:defRPr sz="2184">
                <a:solidFill>
                  <a:srgbClr val="F6F5F4"/>
                </a:solidFill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阿里UI库、百度地图API、爱奇艺视频插件、饿了么element-UI等等</a:t>
            </a:r>
          </a:p>
          <a:p>
            <a:pPr lvl="1" marL="462279" indent="-231139" defTabSz="303783">
              <a:spcBef>
                <a:spcPts val="1600"/>
              </a:spcBef>
              <a:defRPr sz="2184">
                <a:solidFill>
                  <a:srgbClr val="F6F5F4"/>
                </a:solidFill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创造一门计算机语言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高途前端团队"/>
          <p:cNvSpPr txBox="1"/>
          <p:nvPr>
            <p:ph type="title"/>
          </p:nvPr>
        </p:nvSpPr>
        <p:spPr>
          <a:xfrm>
            <a:off x="901700" y="531787"/>
            <a:ext cx="11201400" cy="171450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高途前端团队</a:t>
            </a:r>
          </a:p>
        </p:txBody>
      </p:sp>
      <p:sp>
        <p:nvSpPr>
          <p:cNvPr id="183" name="react+edp…"/>
          <p:cNvSpPr txBox="1"/>
          <p:nvPr>
            <p:ph type="body" sz="half" idx="1"/>
          </p:nvPr>
        </p:nvSpPr>
        <p:spPr>
          <a:xfrm>
            <a:off x="901700" y="1904107"/>
            <a:ext cx="4957614" cy="666839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6F5F4"/>
                </a:solidFill>
              </a:defRPr>
            </a:pPr>
            <a:r>
              <a:t>react+edp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express+ejs+pm2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小程序wepy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jenkins构建环境配置shell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vue2+webpack+es6</a:t>
            </a:r>
          </a:p>
        </p:txBody>
      </p:sp>
      <p:sp>
        <p:nvSpPr>
          <p:cNvPr id="184" name="nuxt+pm2…"/>
          <p:cNvSpPr txBox="1"/>
          <p:nvPr/>
        </p:nvSpPr>
        <p:spPr>
          <a:xfrm>
            <a:off x="6565900" y="2253803"/>
            <a:ext cx="5065415" cy="666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>
              <a:spcBef>
                <a:spcPts val="3200"/>
              </a:spcBef>
              <a:buSzPct val="75000"/>
              <a:buChar char="•"/>
              <a:defRPr i="0" sz="3600">
                <a:solidFill>
                  <a:srgbClr val="F6F5F4"/>
                </a:solidFill>
                <a:effectLst/>
              </a:defRPr>
            </a:pPr>
            <a:r>
              <a:t>nuxt+pm2</a:t>
            </a:r>
          </a:p>
          <a:p>
            <a:pPr marL="444500" indent="-444500" algn="l">
              <a:spcBef>
                <a:spcPts val="3200"/>
              </a:spcBef>
              <a:buSzPct val="75000"/>
              <a:buChar char="•"/>
              <a:defRPr i="0" sz="3600">
                <a:solidFill>
                  <a:srgbClr val="F6F5F4"/>
                </a:solidFill>
                <a:effectLst/>
              </a:defRPr>
            </a:pPr>
            <a:r>
              <a:t>koa+mock</a:t>
            </a:r>
          </a:p>
          <a:p>
            <a:pPr marL="444500" indent="-444500" algn="l">
              <a:spcBef>
                <a:spcPts val="3200"/>
              </a:spcBef>
              <a:buSzPct val="75000"/>
              <a:buChar char="•"/>
              <a:defRPr i="0" sz="3600">
                <a:solidFill>
                  <a:srgbClr val="F6F5F4"/>
                </a:solidFill>
                <a:effectLst/>
              </a:defRPr>
            </a:pPr>
            <a:r>
              <a:t>gitbook+gitlab+jenkins团队ebook</a:t>
            </a:r>
          </a:p>
          <a:p>
            <a:pPr marL="444500" indent="-444500" algn="l">
              <a:spcBef>
                <a:spcPts val="3200"/>
              </a:spcBef>
              <a:buSzPct val="75000"/>
              <a:buChar char="•"/>
              <a:defRPr i="0" sz="3600">
                <a:solidFill>
                  <a:srgbClr val="F6F5F4"/>
                </a:solidFill>
                <a:effectLst/>
              </a:defRPr>
            </a:pPr>
            <a:r>
              <a:t>pixijs</a:t>
            </a:r>
          </a:p>
          <a:p>
            <a:pPr marL="444500" indent="-444500" algn="l">
              <a:spcBef>
                <a:spcPts val="3200"/>
              </a:spcBef>
              <a:buSzPct val="75000"/>
              <a:buChar char="•"/>
              <a:defRPr i="0" sz="3600">
                <a:solidFill>
                  <a:srgbClr val="F6F5F4"/>
                </a:solidFill>
                <a:effectLst/>
              </a:defRPr>
            </a:pPr>
            <a:r>
              <a:t>npm插件、vscode插件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历史追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历史追溯</a:t>
            </a:r>
          </a:p>
        </p:txBody>
      </p:sp>
      <p:sp>
        <p:nvSpPr>
          <p:cNvPr id="126" name="很久很久以前，我是一名java工程师。每天用着三大框架、oracle数据库及其他jar包，做着一个又一个项目。就像一名陶匠，按照程序，做着一个又一个陶器，然后卖到千家万户。看着每家都在用我的产品，油然而生的一种成就感，嘴角挂着一丝丝喜悦，然后继续coding！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1155" indent="-351155" defTabSz="461518">
              <a:spcBef>
                <a:spcPts val="2500"/>
              </a:spcBef>
              <a:defRPr sz="2844">
                <a:solidFill>
                  <a:srgbClr val="F6F5F4"/>
                </a:solidFill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很久很久以前，我是一名java工程师。每天用着三大框架、oracle数据库及其他jar包，做着一个又一个项目。就像一名陶匠，按照程序，做着一个又一个陶器，然后卖到千家万户。看着每家都在用我的产品，油然而生的一种成就感，嘴角挂着一丝丝喜悦，然后继续coding！</a:t>
            </a:r>
          </a:p>
          <a:p>
            <a:pPr marL="351155" indent="-351155" defTabSz="461518">
              <a:spcBef>
                <a:spcPts val="2500"/>
              </a:spcBef>
              <a:defRPr sz="2844">
                <a:solidFill>
                  <a:srgbClr val="F6F5F4"/>
                </a:solidFill>
                <a:effectLst>
                  <a:outerShdw sx="100000" sy="100000" kx="0" ky="0" algn="b" rotWithShape="0" blurRad="20066" dist="2006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突然有一天，我看到一个特别精美的陶器，看看自己手中的陶器，外表实在粗糙，不忍直视！一个J2EE工程师，由于不擅长前端技能，展示给用户的页面，如同秋天的向日葵，硕果累累却丑陋不堪，甚至扎手！简直辣眼睛！</a:t>
            </a:r>
          </a:p>
          <a:p>
            <a:pPr marL="351155" indent="-351155" defTabSz="461518">
              <a:spcBef>
                <a:spcPts val="2500"/>
              </a:spcBef>
              <a:defRPr sz="2844">
                <a:solidFill>
                  <a:srgbClr val="F6F5F4"/>
                </a:solidFill>
                <a:effectLst/>
              </a:defRPr>
            </a:pPr>
            <a:r>
              <a:t>于是，我决定做一名前端工程师！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做事的方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做事的方式</a:t>
            </a:r>
          </a:p>
        </p:txBody>
      </p:sp>
      <p:sp>
        <p:nvSpPr>
          <p:cNvPr id="187" name="接触新技术，逢山开路，遇水搭桥…"/>
          <p:cNvSpPr txBox="1"/>
          <p:nvPr>
            <p:ph type="body" idx="1"/>
          </p:nvPr>
        </p:nvSpPr>
        <p:spPr>
          <a:xfrm>
            <a:off x="901700" y="1945289"/>
            <a:ext cx="11201400" cy="6627211"/>
          </a:xfrm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2600"/>
              </a:spcBef>
              <a:defRPr sz="2952">
                <a:solidFill>
                  <a:srgbClr val="F6F5F4"/>
                </a:solidFill>
                <a:effectLst>
                  <a:outerShdw sx="100000" sy="100000" kx="0" ky="0" algn="b" rotWithShape="0" blurRad="20828" dist="2082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接触新技术，逢山开路，遇水搭桥</a:t>
            </a:r>
          </a:p>
          <a:p>
            <a:pPr marL="364489" indent="-364489" defTabSz="479044">
              <a:spcBef>
                <a:spcPts val="2600"/>
              </a:spcBef>
              <a:defRPr sz="2952">
                <a:solidFill>
                  <a:srgbClr val="F6F5F4"/>
                </a:solidFill>
                <a:effectLst>
                  <a:outerShdw sx="100000" sy="100000" kx="0" ky="0" algn="b" rotWithShape="0" blurRad="20828" dist="2082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知识点API，反复的学习。</a:t>
            </a:r>
          </a:p>
          <a:p>
            <a:pPr marL="364489" indent="-364489" defTabSz="479044">
              <a:spcBef>
                <a:spcPts val="2600"/>
              </a:spcBef>
              <a:defRPr sz="2952">
                <a:solidFill>
                  <a:srgbClr val="F6F5F4"/>
                </a:solidFill>
                <a:effectLst/>
              </a:defRPr>
            </a:pPr>
            <a:r>
              <a:t>遇到问题，刨根问底</a:t>
            </a:r>
          </a:p>
          <a:p>
            <a:pPr marL="364489" indent="-364489" defTabSz="479044">
              <a:spcBef>
                <a:spcPts val="2600"/>
              </a:spcBef>
              <a:defRPr sz="2952">
                <a:solidFill>
                  <a:srgbClr val="F6F5F4"/>
                </a:solidFill>
                <a:effectLst/>
              </a:defRPr>
            </a:pPr>
            <a:r>
              <a:t>自驱力，不断完善</a:t>
            </a:r>
          </a:p>
          <a:p>
            <a:pPr marL="364489" indent="-364489" defTabSz="479044">
              <a:spcBef>
                <a:spcPts val="2600"/>
              </a:spcBef>
              <a:defRPr sz="2952">
                <a:solidFill>
                  <a:srgbClr val="F6F5F4"/>
                </a:solidFill>
                <a:effectLst/>
              </a:defRPr>
            </a:pPr>
            <a:r>
              <a:t>学习刻不容缓，学习争分夺秒</a:t>
            </a:r>
          </a:p>
          <a:p>
            <a:pPr marL="364489" indent="-364489" defTabSz="479044">
              <a:spcBef>
                <a:spcPts val="2600"/>
              </a:spcBef>
              <a:defRPr sz="2952">
                <a:solidFill>
                  <a:srgbClr val="F6F5F4"/>
                </a:solidFill>
                <a:effectLst/>
              </a:defRPr>
            </a:pPr>
            <a:r>
              <a:t>保持兴趣、保留旺盛的精力</a:t>
            </a:r>
          </a:p>
          <a:p>
            <a:pPr marL="364489" indent="-364489" defTabSz="479044">
              <a:spcBef>
                <a:spcPts val="2600"/>
              </a:spcBef>
              <a:defRPr sz="2952">
                <a:solidFill>
                  <a:srgbClr val="F6F5F4"/>
                </a:solidFill>
                <a:effectLst/>
              </a:defRPr>
            </a:pPr>
            <a:r>
              <a:t>乐观的心态，活跃的思维</a:t>
            </a:r>
          </a:p>
          <a:p>
            <a:pPr marL="364489" indent="-364489" defTabSz="479044">
              <a:spcBef>
                <a:spcPts val="2600"/>
              </a:spcBef>
              <a:defRPr sz="2952">
                <a:solidFill>
                  <a:srgbClr val="F6F5F4"/>
                </a:solidFill>
                <a:effectLst/>
              </a:defRPr>
            </a:pPr>
            <a:r>
              <a:t>持续学习，不断迭代，不断更新，不断进化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做一个项目需要考虑的事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做一个项目需要考虑的事情</a:t>
            </a:r>
          </a:p>
        </p:txBody>
      </p:sp>
      <p:sp>
        <p:nvSpPr>
          <p:cNvPr id="190" name="项目评审…"/>
          <p:cNvSpPr txBox="1"/>
          <p:nvPr>
            <p:ph type="body" idx="1"/>
          </p:nvPr>
        </p:nvSpPr>
        <p:spPr>
          <a:xfrm>
            <a:off x="901700" y="1784250"/>
            <a:ext cx="11201400" cy="7203233"/>
          </a:xfrm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3100"/>
              </a:spcBef>
              <a:defRPr sz="3528">
                <a:solidFill>
                  <a:srgbClr val="F6F5F4"/>
                </a:solidFill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项目评审</a:t>
            </a:r>
          </a:p>
          <a:p>
            <a:pPr marL="435609" indent="-435609" defTabSz="572516">
              <a:spcBef>
                <a:spcPts val="3100"/>
              </a:spcBef>
              <a:defRPr sz="3528">
                <a:solidFill>
                  <a:srgbClr val="F6F5F4"/>
                </a:solidFill>
                <a:effectLst/>
              </a:defRPr>
            </a:pPr>
            <a:r>
              <a:t>技术架构选型（脚手架+运行环境+兼容性处理）</a:t>
            </a:r>
          </a:p>
          <a:p>
            <a:pPr marL="435609" indent="-435609" defTabSz="572516">
              <a:spcBef>
                <a:spcPts val="3100"/>
              </a:spcBef>
              <a:defRPr sz="3528">
                <a:solidFill>
                  <a:srgbClr val="F6F5F4"/>
                </a:solidFill>
                <a:effectLst/>
              </a:defRPr>
            </a:pPr>
            <a:r>
              <a:t>项目部署（构建+跨越问题+代理工具+服务pm2）</a:t>
            </a:r>
          </a:p>
          <a:p>
            <a:pPr marL="435609" indent="-435609" defTabSz="572516">
              <a:spcBef>
                <a:spcPts val="3100"/>
              </a:spcBef>
              <a:defRPr sz="3528">
                <a:solidFill>
                  <a:srgbClr val="F6F5F4"/>
                </a:solidFill>
                <a:effectLst/>
              </a:defRPr>
            </a:pPr>
            <a:r>
              <a:t>开发环境搭建（编辑器+eslint+格式化、语法高亮、开发辅助）</a:t>
            </a:r>
          </a:p>
          <a:p>
            <a:pPr marL="435609" indent="-435609" defTabSz="572516">
              <a:spcBef>
                <a:spcPts val="3100"/>
              </a:spcBef>
              <a:defRPr sz="3528">
                <a:solidFill>
                  <a:srgbClr val="F6F5F4"/>
                </a:solidFill>
                <a:effectLst/>
              </a:defRPr>
            </a:pPr>
            <a:r>
              <a:t>团队合作开发git+test+beta+master</a:t>
            </a:r>
          </a:p>
          <a:p>
            <a:pPr marL="435609" indent="-435609" defTabSz="572516">
              <a:spcBef>
                <a:spcPts val="3100"/>
              </a:spcBef>
              <a:defRPr sz="3528">
                <a:solidFill>
                  <a:srgbClr val="F6F5F4"/>
                </a:solidFill>
                <a:effectLst/>
              </a:defRPr>
            </a:pPr>
            <a:r>
              <a:t>mock数据+冒烟测试+黑/白盒测试单元测试+自动化测试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做一个项目需要考虑的事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做一个项目需要考虑的事情</a:t>
            </a:r>
          </a:p>
        </p:txBody>
      </p:sp>
      <p:sp>
        <p:nvSpPr>
          <p:cNvPr id="193" name="代码review+修改bug+模块化设计优化…"/>
          <p:cNvSpPr txBox="1"/>
          <p:nvPr>
            <p:ph type="body" idx="1"/>
          </p:nvPr>
        </p:nvSpPr>
        <p:spPr>
          <a:xfrm>
            <a:off x="901700" y="1784250"/>
            <a:ext cx="11201400" cy="720323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代码review+修改bug+模块化设计优化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pv/uv统计+性能统计+错误上报sentry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上线后服务稳定性+错误日志+线上监控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复盘（review+bug，流程梳理、项目经验归纳总结，效率和能力提升）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组件及工具库等。npm私有仓库：http://nexus.baijiahulian.com/repository/npm-public/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16700" y="431800"/>
            <a:ext cx="6057900" cy="4013200"/>
          </a:xfrm>
          <a:prstGeom prst="rect">
            <a:avLst/>
          </a:prstGeom>
        </p:spPr>
      </p:pic>
      <p:pic>
        <p:nvPicPr>
          <p:cNvPr id="196" name="图像" descr="图像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4622800"/>
            <a:ext cx="6057900" cy="4699000"/>
          </a:xfrm>
          <a:prstGeom prst="rect">
            <a:avLst/>
          </a:prstGeom>
        </p:spPr>
      </p:pic>
      <p:pic>
        <p:nvPicPr>
          <p:cNvPr id="197" name="图像" descr="图像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68300" y="431800"/>
            <a:ext cx="6057900" cy="8890000"/>
          </a:xfrm>
          <a:prstGeom prst="rect">
            <a:avLst/>
          </a:prstGeom>
        </p:spPr>
      </p:pic>
      <p:sp>
        <p:nvSpPr>
          <p:cNvPr id="198" name="工匠精神"/>
          <p:cNvSpPr txBox="1"/>
          <p:nvPr/>
        </p:nvSpPr>
        <p:spPr>
          <a:xfrm>
            <a:off x="4394200" y="3604107"/>
            <a:ext cx="4216401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600">
                <a:solidFill>
                  <a:srgbClr val="F6F5F4"/>
                </a:solidFill>
              </a:defRPr>
            </a:lvl1pPr>
          </a:lstStyle>
          <a:p>
            <a:pPr/>
            <a:r>
              <a:t>工匠精神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工匠精神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工匠精神</a:t>
            </a:r>
          </a:p>
        </p:txBody>
      </p:sp>
      <p:sp>
        <p:nvSpPr>
          <p:cNvPr id="201" name="鲁班…"/>
          <p:cNvSpPr txBox="1"/>
          <p:nvPr>
            <p:ph type="body" sz="half" idx="1"/>
          </p:nvPr>
        </p:nvSpPr>
        <p:spPr>
          <a:xfrm>
            <a:off x="901700" y="1845571"/>
            <a:ext cx="4344542" cy="672692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6F5F4"/>
                </a:solidFill>
              </a:defRPr>
            </a:pPr>
          </a:p>
          <a:p>
            <a:pPr>
              <a:defRPr>
                <a:solidFill>
                  <a:srgbClr val="F6F5F4"/>
                </a:solidFill>
              </a:defRPr>
            </a:pPr>
            <a:r>
              <a:t>鲁班</a:t>
            </a:r>
          </a:p>
          <a:p>
            <a:pPr>
              <a:defRPr>
                <a:solidFill>
                  <a:srgbClr val="F6F5F4"/>
                </a:solidFill>
              </a:defRPr>
            </a:pPr>
            <a:r>
              <a:t>孙悟空-六小龄童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诸葛亮-唐国强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和珅-王刚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移动端布局-淘宝首页</a:t>
            </a:r>
          </a:p>
        </p:txBody>
      </p:sp>
      <p:sp>
        <p:nvSpPr>
          <p:cNvPr id="202" name="pc官网-小米官网…"/>
          <p:cNvSpPr txBox="1"/>
          <p:nvPr/>
        </p:nvSpPr>
        <p:spPr>
          <a:xfrm>
            <a:off x="5715000" y="2036071"/>
            <a:ext cx="4344542" cy="6726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>
              <a:spcBef>
                <a:spcPts val="3200"/>
              </a:spcBef>
              <a:buSzPct val="75000"/>
              <a:buChar char="•"/>
              <a:defRPr i="0" sz="3600">
                <a:solidFill>
                  <a:srgbClr val="F6F5F4"/>
                </a:solidFill>
              </a:defRPr>
            </a:pPr>
          </a:p>
          <a:p>
            <a:pPr marL="444500" indent="-444500" algn="l">
              <a:spcBef>
                <a:spcPts val="3200"/>
              </a:spcBef>
              <a:buSzPct val="75000"/>
              <a:buChar char="•"/>
              <a:defRPr i="0" sz="3600">
                <a:solidFill>
                  <a:srgbClr val="F6F5F4"/>
                </a:solidFill>
                <a:effectLst/>
              </a:defRPr>
            </a:pPr>
            <a:r>
              <a:t>pc官网-小米官网</a:t>
            </a:r>
          </a:p>
          <a:p>
            <a:pPr marL="444500" indent="-444500" algn="l">
              <a:spcBef>
                <a:spcPts val="3200"/>
              </a:spcBef>
              <a:buSzPct val="75000"/>
              <a:buChar char="•"/>
              <a:defRPr i="0" sz="3600">
                <a:solidFill>
                  <a:srgbClr val="F6F5F4"/>
                </a:solidFill>
                <a:effectLst/>
              </a:defRPr>
            </a:pPr>
            <a:r>
              <a:t>苹果手机</a:t>
            </a:r>
          </a:p>
          <a:p>
            <a:pPr marL="444500" indent="-444500" algn="l">
              <a:spcBef>
                <a:spcPts val="3200"/>
              </a:spcBef>
              <a:buSzPct val="75000"/>
              <a:buChar char="•"/>
              <a:defRPr i="0" sz="3600">
                <a:solidFill>
                  <a:srgbClr val="F6F5F4"/>
                </a:solidFill>
                <a:effectLst/>
              </a:defRPr>
            </a:pPr>
            <a:r>
              <a:t>德国制造</a:t>
            </a:r>
          </a:p>
          <a:p>
            <a:pPr marL="444500" indent="-444500" algn="l">
              <a:spcBef>
                <a:spcPts val="3200"/>
              </a:spcBef>
              <a:buSzPct val="75000"/>
              <a:buChar char="•"/>
              <a:defRPr i="0" sz="3600">
                <a:solidFill>
                  <a:srgbClr val="F6F5F4"/>
                </a:solidFill>
                <a:effectLst/>
              </a:defRPr>
            </a:pPr>
            <a:r>
              <a:t>济公-游本昌</a:t>
            </a:r>
          </a:p>
          <a:p>
            <a:pPr marL="444500" indent="-444500" algn="l">
              <a:spcBef>
                <a:spcPts val="3200"/>
              </a:spcBef>
              <a:buSzPct val="75000"/>
              <a:buChar char="•"/>
              <a:defRPr i="0" sz="3600">
                <a:solidFill>
                  <a:srgbClr val="F6F5F4"/>
                </a:solidFill>
                <a:effectLst/>
              </a:defRPr>
            </a:pPr>
            <a:r>
              <a:t>高途的前端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829" t="632" r="8659" b="22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5" name="谢谢！"/>
          <p:cNvSpPr txBox="1"/>
          <p:nvPr/>
        </p:nvSpPr>
        <p:spPr>
          <a:xfrm>
            <a:off x="8315519" y="5175235"/>
            <a:ext cx="26289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F6F5F4"/>
                </a:solidFill>
              </a:defRPr>
            </a:lvl1pPr>
          </a:lstStyle>
          <a:p>
            <a:pPr/>
            <a:r>
              <a:t>谢谢！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扫码参与评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扫码参与评价</a:t>
            </a:r>
          </a:p>
        </p:txBody>
      </p:sp>
      <p:pic>
        <p:nvPicPr>
          <p:cNvPr id="208" name="技术二维码.jpg" descr="技术二维码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8200" y="2463800"/>
            <a:ext cx="6502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4100" y="4318287"/>
            <a:ext cx="7620001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842" y="399711"/>
            <a:ext cx="8201072" cy="5921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571" y="2108927"/>
            <a:ext cx="7175670" cy="588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7099" y="2149007"/>
            <a:ext cx="4826001" cy="347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桃源三兄弟"/>
          <p:cNvSpPr txBox="1"/>
          <p:nvPr>
            <p:ph type="ctrTitle"/>
          </p:nvPr>
        </p:nvSpPr>
        <p:spPr>
          <a:xfrm>
            <a:off x="783742" y="391914"/>
            <a:ext cx="11201401" cy="1714501"/>
          </a:xfrm>
          <a:prstGeom prst="rect">
            <a:avLst/>
          </a:prstGeom>
        </p:spPr>
        <p:txBody>
          <a:bodyPr anchor="t"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桃源三兄弟</a:t>
            </a:r>
          </a:p>
        </p:txBody>
      </p:sp>
      <p:sp>
        <p:nvSpPr>
          <p:cNvPr id="135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77872" y="1407900"/>
            <a:ext cx="11311572" cy="763531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JavaScript"/>
          <p:cNvSpPr txBox="1"/>
          <p:nvPr/>
        </p:nvSpPr>
        <p:spPr>
          <a:xfrm>
            <a:off x="5051602" y="5435189"/>
            <a:ext cx="266568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rgbClr val="F6F5F4"/>
                </a:solidFill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138" name="html"/>
          <p:cNvSpPr txBox="1"/>
          <p:nvPr/>
        </p:nvSpPr>
        <p:spPr>
          <a:xfrm>
            <a:off x="2574090" y="5838745"/>
            <a:ext cx="162981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F6F5F4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139" name="css"/>
          <p:cNvSpPr txBox="1"/>
          <p:nvPr/>
        </p:nvSpPr>
        <p:spPr>
          <a:xfrm>
            <a:off x="7940798" y="6034731"/>
            <a:ext cx="1133755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6F5F4"/>
                </a:solidFill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140" name="hello world！"/>
          <p:cNvSpPr txBox="1"/>
          <p:nvPr/>
        </p:nvSpPr>
        <p:spPr>
          <a:xfrm>
            <a:off x="8760510" y="2458517"/>
            <a:ext cx="2595780" cy="68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 world！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31000" y="2552700"/>
            <a:ext cx="5384800" cy="6070600"/>
          </a:xfrm>
          <a:prstGeom prst="rect">
            <a:avLst/>
          </a:prstGeom>
        </p:spPr>
      </p:pic>
      <p:sp>
        <p:nvSpPr>
          <p:cNvPr id="143" name="h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6F5F4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144" name="html是什么？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6F5F4"/>
                </a:solidFill>
              </a:defRPr>
            </a:pPr>
            <a:r>
              <a:t>html是什么？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html扮演什么角色？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html有哪些能力？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近几年的更新及发展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功能相近的文件扩展名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Dom、事件、常用API…"/>
          <p:cNvSpPr txBox="1"/>
          <p:nvPr>
            <p:ph type="body" idx="1"/>
          </p:nvPr>
        </p:nvSpPr>
        <p:spPr>
          <a:xfrm>
            <a:off x="901700" y="743684"/>
            <a:ext cx="11201400" cy="8165122"/>
          </a:xfrm>
          <a:prstGeom prst="rect">
            <a:avLst/>
          </a:prstGeom>
        </p:spPr>
        <p:txBody>
          <a:bodyPr/>
          <a:lstStyle/>
          <a:p>
            <a:pPr marL="355599" indent="-355599" defTabSz="467359">
              <a:spcBef>
                <a:spcPts val="2500"/>
              </a:spcBef>
              <a:defRPr sz="3840">
                <a:solidFill>
                  <a:srgbClr val="F6F5F4"/>
                </a:solidFill>
                <a:effectLst/>
              </a:defRPr>
            </a:pPr>
            <a:r>
              <a:t>Dom、事件、常用API</a:t>
            </a:r>
          </a:p>
          <a:p>
            <a:pPr lvl="1" marL="711200" indent="-355600" defTabSz="467359">
              <a:spcBef>
                <a:spcPts val="2500"/>
              </a:spcBef>
              <a:defRPr sz="3840">
                <a:solidFill>
                  <a:srgbClr val="F6F5F4"/>
                </a:solidFill>
                <a:effectLst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https://developer.mozilla.org/zh-CN/docs/Learn</a:t>
            </a:r>
          </a:p>
          <a:p>
            <a:pPr marL="355599" indent="-355599" defTabSz="467359">
              <a:spcBef>
                <a:spcPts val="2500"/>
              </a:spcBef>
              <a:defRPr sz="3840">
                <a:solidFill>
                  <a:srgbClr val="F6F5F4"/>
                </a:solidFill>
                <a:effectLst/>
              </a:defRPr>
            </a:pPr>
            <a:r>
              <a:t>html到html5的变化-质的飞跃</a:t>
            </a:r>
          </a:p>
          <a:p>
            <a:pPr lvl="1" marL="711200" indent="-355600" defTabSz="467359">
              <a:spcBef>
                <a:spcPts val="2500"/>
              </a:spcBef>
              <a:defRPr sz="3840">
                <a:solidFill>
                  <a:srgbClr val="F6F5F4"/>
                </a:solidFill>
                <a:effectLst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https://developer.mozilla.org/zh-CN/docs/Web/Guide/HTML/HTML5</a:t>
            </a:r>
          </a:p>
          <a:p>
            <a:pPr lvl="1" marL="711200" indent="-355600" defTabSz="467359">
              <a:spcBef>
                <a:spcPts val="2500"/>
              </a:spcBef>
              <a:defRPr sz="3840">
                <a:solidFill>
                  <a:srgbClr val="F6F5F4"/>
                </a:solidFill>
                <a:effectLst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http://www.w3school.com.cn/html5/</a:t>
            </a:r>
          </a:p>
          <a:p>
            <a:pPr marL="355599" indent="-355599" defTabSz="467359">
              <a:spcBef>
                <a:spcPts val="2500"/>
              </a:spcBef>
              <a:defRPr sz="3840">
                <a:solidFill>
                  <a:srgbClr val="F6F5F4"/>
                </a:solidFill>
                <a:effectLst/>
              </a:defRPr>
            </a:pPr>
            <a:r>
              <a:t>功能相似的文件</a:t>
            </a:r>
          </a:p>
          <a:p>
            <a:pPr lvl="1" marL="711200" indent="-355600" defTabSz="467359">
              <a:spcBef>
                <a:spcPts val="2500"/>
              </a:spcBef>
              <a:defRPr sz="3840">
                <a:solidFill>
                  <a:srgbClr val="F6F5F4"/>
                </a:solidFill>
                <a:effectLst/>
              </a:defRPr>
            </a:pPr>
            <a:r>
              <a:t>tmpl、xml、tpl、ejs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31000" y="2552700"/>
            <a:ext cx="5384800" cy="6070600"/>
          </a:xfrm>
          <a:prstGeom prst="rect">
            <a:avLst/>
          </a:prstGeom>
        </p:spPr>
      </p:pic>
      <p:sp>
        <p:nvSpPr>
          <p:cNvPr id="149" name="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pc="423" sz="5300">
                <a:solidFill>
                  <a:srgbClr val="F6F5F4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css</a:t>
            </a:r>
          </a:p>
        </p:txBody>
      </p:sp>
      <p:sp>
        <p:nvSpPr>
          <p:cNvPr id="150" name="css是什么？…"/>
          <p:cNvSpPr txBox="1"/>
          <p:nvPr>
            <p:ph type="body" sz="half" idx="1"/>
          </p:nvPr>
        </p:nvSpPr>
        <p:spPr>
          <a:xfrm>
            <a:off x="901700" y="2397132"/>
            <a:ext cx="5334000" cy="647504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6F5F4"/>
                </a:solidFill>
              </a:defRPr>
            </a:pPr>
            <a:r>
              <a:t>css是什么？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css扮演什么角色？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css有哪些能力？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近几年的更新及发展</a:t>
            </a:r>
          </a:p>
          <a:p>
            <a:pPr>
              <a:defRPr>
                <a:solidFill>
                  <a:srgbClr val="F6F5F4"/>
                </a:solidFill>
                <a:effectLst/>
              </a:defRPr>
            </a:pPr>
            <a:r>
              <a:t>功能相近的文件扩展名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层叠样式表，外观…"/>
          <p:cNvSpPr txBox="1"/>
          <p:nvPr>
            <p:ph type="body" idx="1"/>
          </p:nvPr>
        </p:nvSpPr>
        <p:spPr>
          <a:xfrm>
            <a:off x="695274" y="646432"/>
            <a:ext cx="11201401" cy="8328552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000"/>
              </a:spcBef>
              <a:defRPr sz="3420">
                <a:solidFill>
                  <a:srgbClr val="F6F5F4"/>
                </a:solidFill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层叠样式表，外观</a:t>
            </a:r>
          </a:p>
          <a:p>
            <a:pPr marL="422275" indent="-422275" defTabSz="554990">
              <a:spcBef>
                <a:spcPts val="3000"/>
              </a:spcBef>
              <a:defRPr sz="3420">
                <a:solidFill>
                  <a:srgbClr val="F6F5F4"/>
                </a:solidFill>
                <a:effectLst/>
              </a:defRPr>
            </a:pPr>
            <a:r>
              <a:t>Css2-css3         巨大的变化</a:t>
            </a:r>
          </a:p>
          <a:p>
            <a:pPr marL="422275" indent="-422275" defTabSz="554990">
              <a:spcBef>
                <a:spcPts val="3000"/>
              </a:spcBef>
              <a:defRPr sz="3420">
                <a:solidFill>
                  <a:srgbClr val="F6F5F4"/>
                </a:solidFill>
                <a:effectLst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http://www.css88.com/book/css/css3-quicksearch.htm</a:t>
            </a:r>
          </a:p>
          <a:p>
            <a:pPr marL="422275" indent="-422275" defTabSz="554990">
              <a:spcBef>
                <a:spcPts val="3000"/>
              </a:spcBef>
              <a:defRPr sz="3420">
                <a:solidFill>
                  <a:srgbClr val="F6F5F4"/>
                </a:solidFill>
                <a:effectLst/>
              </a:defRPr>
            </a:pPr>
            <a:r>
              <a:t>动画、icon</a:t>
            </a:r>
          </a:p>
          <a:p>
            <a:pPr marL="422275" indent="-422275" defTabSz="554990">
              <a:spcBef>
                <a:spcPts val="3000"/>
              </a:spcBef>
              <a:defRPr sz="3420">
                <a:solidFill>
                  <a:srgbClr val="F6F5F4"/>
                </a:solidFill>
                <a:effectLst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http://css3lib.alloyteam.com/#animation/demo1</a:t>
            </a:r>
          </a:p>
          <a:p>
            <a:pPr marL="422275" indent="-422275" defTabSz="554990">
              <a:spcBef>
                <a:spcPts val="3000"/>
              </a:spcBef>
              <a:defRPr sz="3420">
                <a:solidFill>
                  <a:srgbClr val="F6F5F4"/>
                </a:solidFill>
                <a:effectLst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https://daneden.github.io/animate.css/?</a:t>
            </a:r>
          </a:p>
          <a:p>
            <a:pPr marL="422275" indent="-422275" defTabSz="554990">
              <a:spcBef>
                <a:spcPts val="3000"/>
              </a:spcBef>
              <a:defRPr sz="3420">
                <a:solidFill>
                  <a:srgbClr val="F6F5F4"/>
                </a:solidFill>
                <a:effectLst/>
              </a:defRPr>
            </a:pPr>
            <a:r>
              <a:rPr u="sng">
                <a:hlinkClick r:id="rId5" invalidUrl="" action="" tgtFrame="" tooltip="" history="1" highlightClick="0" endSnd="0"/>
              </a:rPr>
              <a:t>http://down.admin5.com/demo/code_pop/18/105/#</a:t>
            </a:r>
          </a:p>
          <a:p>
            <a:pPr marL="422275" indent="-422275" defTabSz="554990">
              <a:spcBef>
                <a:spcPts val="3000"/>
              </a:spcBef>
              <a:defRPr sz="3420">
                <a:solidFill>
                  <a:srgbClr val="F6F5F4"/>
                </a:solidFill>
                <a:effectLst/>
              </a:defRPr>
            </a:pPr>
            <a:r>
              <a:t>less、sass、Stylus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